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52" r:id="rId1"/>
  </p:sldMasterIdLst>
  <p:notesMasterIdLst>
    <p:notesMasterId r:id="rId20"/>
  </p:notesMasterIdLst>
  <p:sldIdLst>
    <p:sldId id="256" r:id="rId2"/>
    <p:sldId id="257" r:id="rId3"/>
    <p:sldId id="401" r:id="rId4"/>
    <p:sldId id="319" r:id="rId5"/>
    <p:sldId id="402" r:id="rId6"/>
    <p:sldId id="406" r:id="rId7"/>
    <p:sldId id="407" r:id="rId8"/>
    <p:sldId id="410" r:id="rId9"/>
    <p:sldId id="408" r:id="rId10"/>
    <p:sldId id="409" r:id="rId11"/>
    <p:sldId id="411" r:id="rId12"/>
    <p:sldId id="412" r:id="rId13"/>
    <p:sldId id="413" r:id="rId14"/>
    <p:sldId id="414" r:id="rId15"/>
    <p:sldId id="400" r:id="rId16"/>
    <p:sldId id="320" r:id="rId17"/>
    <p:sldId id="323" r:id="rId18"/>
    <p:sldId id="324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67"/>
    <p:restoredTop sz="86122"/>
  </p:normalViewPr>
  <p:slideViewPr>
    <p:cSldViewPr snapToGrid="0">
      <p:cViewPr varScale="1">
        <p:scale>
          <a:sx n="109" d="100"/>
          <a:sy n="109" d="100"/>
        </p:scale>
        <p:origin x="111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BB8A52-8AC5-C74C-97FB-632C448F3674}" type="datetimeFigureOut">
              <a:rPr lang="en-US" smtClean="0"/>
              <a:t>1/22/24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66506D-5C9B-294C-B2AE-15ACE8B5B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1614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8779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x tells the CPU where to look in. memory for info</a:t>
            </a:r>
          </a:p>
          <a:p>
            <a:r>
              <a:rPr lang="en-US" dirty="0"/>
              <a:t>x is our short hand for the information we want to manipulate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6515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x tells the CPU where to look in. memory for info</a:t>
            </a:r>
          </a:p>
          <a:p>
            <a:r>
              <a:rPr lang="en-US" dirty="0"/>
              <a:t>x is our short hand for the information we want to manipulate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3457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7846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8067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8906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9931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2133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1887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226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5510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1/22/24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078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1/22/24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850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1/22/24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224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1/22/24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8620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1/22/24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9148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1/22/24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835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1/22/24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116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1/22/24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6828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1/22/24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068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1/22/24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6449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1/22/24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7679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1/22/24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071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jcrouser.github.io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66711-FD41-BF2C-3200-E86657F1099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Intro to Coding with Python– Intro to Python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BE8CA1-49DD-7D0B-3796-B4A0CE9405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Dr. Ab Mosca (they/them)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C47612-0F01-5A1D-003F-59C048DD3D08}"/>
              </a:ext>
            </a:extLst>
          </p:cNvPr>
          <p:cNvSpPr txBox="1"/>
          <p:nvPr/>
        </p:nvSpPr>
        <p:spPr>
          <a:xfrm>
            <a:off x="2286000" y="6342185"/>
            <a:ext cx="7444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Slides based off slides courtesy of Jordan Crouser (</a:t>
            </a:r>
            <a:r>
              <a:rPr lang="en-US" dirty="0">
                <a:hlinkClick r:id="rId2"/>
              </a:rPr>
              <a:t>https://jcrouser.github.io/</a:t>
            </a:r>
            <a:r>
              <a:rPr lang="en-US" dirty="0"/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2905323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76C88-8B1B-6B4C-985B-6A392C9D2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Storage</a:t>
            </a:r>
            <a:endParaRPr lang="en-US" dirty="0">
              <a:latin typeface="Courier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E14B38-5992-49C0-23E4-D4C893D6315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608" t="-1" r="13501" b="32848"/>
          <a:stretch/>
        </p:blipFill>
        <p:spPr>
          <a:xfrm>
            <a:off x="3871229" y="49871"/>
            <a:ext cx="1469746" cy="139100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1882F4A-1D49-1F63-AC27-E3CB73023D6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540" t="48421" r="59293" b="16253"/>
          <a:stretch/>
        </p:blipFill>
        <p:spPr>
          <a:xfrm>
            <a:off x="7439815" y="1972334"/>
            <a:ext cx="4291403" cy="485701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DEA699C-2B16-E779-433C-7E5FD23629B3}"/>
              </a:ext>
            </a:extLst>
          </p:cNvPr>
          <p:cNvSpPr/>
          <p:nvPr/>
        </p:nvSpPr>
        <p:spPr>
          <a:xfrm>
            <a:off x="7329772" y="4885665"/>
            <a:ext cx="4862228" cy="584775"/>
          </a:xfrm>
          <a:prstGeom prst="rect">
            <a:avLst/>
          </a:prstGeom>
          <a:solidFill>
            <a:schemeClr val="bg1"/>
          </a:solidFill>
          <a:effectLst>
            <a:glow rad="139700">
              <a:schemeClr val="accent3">
                <a:satMod val="175000"/>
                <a:alpha val="83519"/>
              </a:schemeClr>
            </a:glow>
            <a:softEdge rad="317500"/>
          </a:effectLst>
        </p:spPr>
        <p:txBody>
          <a:bodyPr wrap="square" lIns="91440" tIns="45720" rIns="91440" bIns="45720">
            <a:spAutoFit/>
          </a:bodyPr>
          <a:lstStyle/>
          <a:p>
            <a:r>
              <a:rPr lang="en-US" sz="3200" b="1" cap="none" spc="0" dirty="0">
                <a:ln w="0">
                  <a:noFill/>
                </a:ln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Zone C, Column 5, Row 40 </a:t>
            </a:r>
          </a:p>
        </p:txBody>
      </p:sp>
      <p:sp>
        <p:nvSpPr>
          <p:cNvPr id="6" name="Dodecagon 5">
            <a:extLst>
              <a:ext uri="{FF2B5EF4-FFF2-40B4-BE49-F238E27FC236}">
                <a16:creationId xmlns:a16="http://schemas.microsoft.com/office/drawing/2014/main" id="{8E970433-A0AF-B03B-24AA-3DA191D1722B}"/>
              </a:ext>
            </a:extLst>
          </p:cNvPr>
          <p:cNvSpPr/>
          <p:nvPr/>
        </p:nvSpPr>
        <p:spPr>
          <a:xfrm>
            <a:off x="8781625" y="4286206"/>
            <a:ext cx="431465" cy="429740"/>
          </a:xfrm>
          <a:prstGeom prst="dodecagon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800" dirty="0">
                <a:solidFill>
                  <a:sysClr val="windowText" lastClr="000000"/>
                </a:solidFill>
              </a:rPr>
              <a:t>3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0BB6D18-85FA-6817-2511-ADD47AF0E57D}"/>
              </a:ext>
            </a:extLst>
          </p:cNvPr>
          <p:cNvSpPr txBox="1"/>
          <p:nvPr/>
        </p:nvSpPr>
        <p:spPr>
          <a:xfrm>
            <a:off x="3546946" y="2346857"/>
            <a:ext cx="4000123" cy="2062103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onsolas" panose="020B0609020204030204" pitchFamily="49" charset="0"/>
                <a:cs typeface="Consolas" panose="020B0609020204030204" pitchFamily="49" charset="0"/>
              </a:rPr>
              <a:t>double “important information” at “Zone C, Column 5, Row 40”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3155FA-4114-4C1D-10AC-7B067A0DA1E2}"/>
              </a:ext>
            </a:extLst>
          </p:cNvPr>
          <p:cNvSpPr txBox="1"/>
          <p:nvPr/>
        </p:nvSpPr>
        <p:spPr>
          <a:xfrm>
            <a:off x="5340975" y="161286"/>
            <a:ext cx="685102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Want the CPU to double the important information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We need to tell it where to look</a:t>
            </a:r>
          </a:p>
        </p:txBody>
      </p:sp>
    </p:spTree>
    <p:extLst>
      <p:ext uri="{BB962C8B-B14F-4D97-AF65-F5344CB8AC3E}">
        <p14:creationId xmlns:p14="http://schemas.microsoft.com/office/powerpoint/2010/main" val="1990099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76C88-8B1B-6B4C-985B-6A392C9D2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Storage</a:t>
            </a:r>
            <a:endParaRPr lang="en-US" dirty="0">
              <a:latin typeface="Courier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E14B38-5992-49C0-23E4-D4C893D6315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608" t="-1" r="13501" b="32848"/>
          <a:stretch/>
        </p:blipFill>
        <p:spPr>
          <a:xfrm>
            <a:off x="3871229" y="49871"/>
            <a:ext cx="1469746" cy="139100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1882F4A-1D49-1F63-AC27-E3CB73023D6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540" t="48421" r="59293" b="16253"/>
          <a:stretch/>
        </p:blipFill>
        <p:spPr>
          <a:xfrm>
            <a:off x="7439815" y="1972334"/>
            <a:ext cx="4291403" cy="485701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DEA699C-2B16-E779-433C-7E5FD23629B3}"/>
              </a:ext>
            </a:extLst>
          </p:cNvPr>
          <p:cNvSpPr/>
          <p:nvPr/>
        </p:nvSpPr>
        <p:spPr>
          <a:xfrm>
            <a:off x="7329772" y="4885665"/>
            <a:ext cx="4862228" cy="584775"/>
          </a:xfrm>
          <a:prstGeom prst="rect">
            <a:avLst/>
          </a:prstGeom>
          <a:solidFill>
            <a:schemeClr val="bg1"/>
          </a:solidFill>
          <a:effectLst>
            <a:glow rad="139700">
              <a:schemeClr val="accent3">
                <a:satMod val="175000"/>
                <a:alpha val="83519"/>
              </a:schemeClr>
            </a:glow>
            <a:softEdge rad="317500"/>
          </a:effectLst>
        </p:spPr>
        <p:txBody>
          <a:bodyPr wrap="square" lIns="91440" tIns="45720" rIns="91440" bIns="45720">
            <a:spAutoFit/>
          </a:bodyPr>
          <a:lstStyle/>
          <a:p>
            <a:r>
              <a:rPr lang="en-US" sz="3200" b="1" cap="none" spc="0" dirty="0">
                <a:ln w="0">
                  <a:noFill/>
                </a:ln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Zone C, Column 5, Row 40 </a:t>
            </a:r>
          </a:p>
        </p:txBody>
      </p:sp>
      <p:sp>
        <p:nvSpPr>
          <p:cNvPr id="6" name="Dodecagon 5">
            <a:extLst>
              <a:ext uri="{FF2B5EF4-FFF2-40B4-BE49-F238E27FC236}">
                <a16:creationId xmlns:a16="http://schemas.microsoft.com/office/drawing/2014/main" id="{8E970433-A0AF-B03B-24AA-3DA191D1722B}"/>
              </a:ext>
            </a:extLst>
          </p:cNvPr>
          <p:cNvSpPr/>
          <p:nvPr/>
        </p:nvSpPr>
        <p:spPr>
          <a:xfrm>
            <a:off x="8781625" y="4286206"/>
            <a:ext cx="431465" cy="429740"/>
          </a:xfrm>
          <a:prstGeom prst="dodecagon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800" dirty="0">
                <a:solidFill>
                  <a:sysClr val="windowText" lastClr="000000"/>
                </a:solidFill>
              </a:rPr>
              <a:t>3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CA72CCB-2BB7-7365-9000-33841AB51052}"/>
              </a:ext>
            </a:extLst>
          </p:cNvPr>
          <p:cNvSpPr txBox="1"/>
          <p:nvPr/>
        </p:nvSpPr>
        <p:spPr>
          <a:xfrm>
            <a:off x="3546946" y="2346857"/>
            <a:ext cx="4000123" cy="2062103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onsolas" panose="020B0609020204030204" pitchFamily="49" charset="0"/>
                <a:cs typeface="Consolas" panose="020B0609020204030204" pitchFamily="49" charset="0"/>
              </a:rPr>
              <a:t>double “</a:t>
            </a:r>
            <a:r>
              <a:rPr lang="en-US" sz="32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important information</a:t>
            </a:r>
            <a:r>
              <a:rPr lang="en-US" sz="3200" dirty="0">
                <a:latin typeface="Consolas" panose="020B0609020204030204" pitchFamily="49" charset="0"/>
                <a:cs typeface="Consolas" panose="020B0609020204030204" pitchFamily="49" charset="0"/>
              </a:rPr>
              <a:t>” at “</a:t>
            </a:r>
            <a:r>
              <a:rPr lang="en-US" sz="32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Zone C, Column 5, Row 40</a:t>
            </a:r>
            <a:r>
              <a:rPr lang="en-US" sz="3200" dirty="0">
                <a:latin typeface="Consolas" panose="020B0609020204030204" pitchFamily="49" charset="0"/>
                <a:cs typeface="Consolas" panose="020B0609020204030204" pitchFamily="49" charset="0"/>
              </a:rPr>
              <a:t>”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656DB7-709E-B40E-7D63-CD0F20E4C61E}"/>
              </a:ext>
            </a:extLst>
          </p:cNvPr>
          <p:cNvSpPr txBox="1"/>
          <p:nvPr/>
        </p:nvSpPr>
        <p:spPr>
          <a:xfrm>
            <a:off x="3439692" y="4459612"/>
            <a:ext cx="400012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Wordy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Refer to the same thing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682D25D-438A-329B-60FC-B58AC57936A2}"/>
              </a:ext>
            </a:extLst>
          </p:cNvPr>
          <p:cNvSpPr txBox="1"/>
          <p:nvPr/>
        </p:nvSpPr>
        <p:spPr>
          <a:xfrm>
            <a:off x="5340975" y="161286"/>
            <a:ext cx="685102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Want the CPU to double the important information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We need to tell it where to look</a:t>
            </a:r>
          </a:p>
        </p:txBody>
      </p:sp>
    </p:spTree>
    <p:extLst>
      <p:ext uri="{BB962C8B-B14F-4D97-AF65-F5344CB8AC3E}">
        <p14:creationId xmlns:p14="http://schemas.microsoft.com/office/powerpoint/2010/main" val="39832386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76C88-8B1B-6B4C-985B-6A392C9D2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Storage</a:t>
            </a:r>
            <a:endParaRPr lang="en-US" dirty="0">
              <a:latin typeface="Courier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E14B38-5992-49C0-23E4-D4C893D6315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608" t="-1" r="13501" b="32848"/>
          <a:stretch/>
        </p:blipFill>
        <p:spPr>
          <a:xfrm>
            <a:off x="3871229" y="49871"/>
            <a:ext cx="1469746" cy="139100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1882F4A-1D49-1F63-AC27-E3CB73023D6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540" t="48421" r="59293" b="16253"/>
          <a:stretch/>
        </p:blipFill>
        <p:spPr>
          <a:xfrm>
            <a:off x="7439815" y="1972334"/>
            <a:ext cx="4291403" cy="485701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DEA699C-2B16-E779-433C-7E5FD23629B3}"/>
              </a:ext>
            </a:extLst>
          </p:cNvPr>
          <p:cNvSpPr/>
          <p:nvPr/>
        </p:nvSpPr>
        <p:spPr>
          <a:xfrm>
            <a:off x="7329772" y="4885665"/>
            <a:ext cx="4862228" cy="584775"/>
          </a:xfrm>
          <a:prstGeom prst="rect">
            <a:avLst/>
          </a:prstGeom>
          <a:solidFill>
            <a:schemeClr val="bg1"/>
          </a:solidFill>
          <a:effectLst>
            <a:glow rad="139700">
              <a:schemeClr val="accent3">
                <a:satMod val="175000"/>
                <a:alpha val="83519"/>
              </a:schemeClr>
            </a:glow>
            <a:softEdge rad="317500"/>
          </a:effectLst>
        </p:spPr>
        <p:txBody>
          <a:bodyPr wrap="square" lIns="91440" tIns="45720" rIns="91440" bIns="45720">
            <a:spAutoFit/>
          </a:bodyPr>
          <a:lstStyle/>
          <a:p>
            <a:r>
              <a:rPr lang="en-US" sz="3200" b="1" cap="none" spc="0" dirty="0">
                <a:ln w="0">
                  <a:noFill/>
                </a:ln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Zone C, Column 5, Row 40 </a:t>
            </a:r>
          </a:p>
        </p:txBody>
      </p:sp>
      <p:sp>
        <p:nvSpPr>
          <p:cNvPr id="6" name="Dodecagon 5">
            <a:extLst>
              <a:ext uri="{FF2B5EF4-FFF2-40B4-BE49-F238E27FC236}">
                <a16:creationId xmlns:a16="http://schemas.microsoft.com/office/drawing/2014/main" id="{8E970433-A0AF-B03B-24AA-3DA191D1722B}"/>
              </a:ext>
            </a:extLst>
          </p:cNvPr>
          <p:cNvSpPr/>
          <p:nvPr/>
        </p:nvSpPr>
        <p:spPr>
          <a:xfrm>
            <a:off x="8781625" y="4286206"/>
            <a:ext cx="431465" cy="429740"/>
          </a:xfrm>
          <a:prstGeom prst="dodecagon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800" dirty="0">
                <a:solidFill>
                  <a:sysClr val="windowText" lastClr="000000"/>
                </a:solidFill>
              </a:rPr>
              <a:t>3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D7F484-2F68-DE48-C490-BD318BB0278D}"/>
              </a:ext>
            </a:extLst>
          </p:cNvPr>
          <p:cNvSpPr txBox="1"/>
          <p:nvPr/>
        </p:nvSpPr>
        <p:spPr>
          <a:xfrm>
            <a:off x="3546946" y="2346857"/>
            <a:ext cx="4000123" cy="2062103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onsolas" panose="020B0609020204030204" pitchFamily="49" charset="0"/>
                <a:cs typeface="Consolas" panose="020B0609020204030204" pitchFamily="49" charset="0"/>
              </a:rPr>
              <a:t>double “</a:t>
            </a:r>
            <a:r>
              <a:rPr lang="en-US" sz="32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important information</a:t>
            </a:r>
            <a:r>
              <a:rPr lang="en-US" sz="3200" dirty="0">
                <a:latin typeface="Consolas" panose="020B0609020204030204" pitchFamily="49" charset="0"/>
                <a:cs typeface="Consolas" panose="020B0609020204030204" pitchFamily="49" charset="0"/>
              </a:rPr>
              <a:t>” at “</a:t>
            </a:r>
            <a:r>
              <a:rPr lang="en-US" sz="32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Zone C, Column 5, Row 40</a:t>
            </a:r>
            <a:r>
              <a:rPr lang="en-US" sz="3200" dirty="0">
                <a:latin typeface="Consolas" panose="020B0609020204030204" pitchFamily="49" charset="0"/>
                <a:cs typeface="Consolas" panose="020B0609020204030204" pitchFamily="49" charset="0"/>
              </a:rPr>
              <a:t>”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9D2441D-11CF-5A04-C96C-9AAA749FD442}"/>
              </a:ext>
            </a:extLst>
          </p:cNvPr>
          <p:cNvSpPr txBox="1"/>
          <p:nvPr/>
        </p:nvSpPr>
        <p:spPr>
          <a:xfrm>
            <a:off x="3439692" y="4459612"/>
            <a:ext cx="400012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Wordy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Refer to the same thing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Let’s use a shorthand</a:t>
            </a:r>
          </a:p>
          <a:p>
            <a:endParaRPr lang="en-US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E07A4D5-504B-4504-203F-F4A73B745A0D}"/>
              </a:ext>
            </a:extLst>
          </p:cNvPr>
          <p:cNvSpPr txBox="1"/>
          <p:nvPr/>
        </p:nvSpPr>
        <p:spPr>
          <a:xfrm>
            <a:off x="5340975" y="161286"/>
            <a:ext cx="685102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Want the CPU to double the important information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We need to tell it where to look</a:t>
            </a:r>
          </a:p>
        </p:txBody>
      </p:sp>
    </p:spTree>
    <p:extLst>
      <p:ext uri="{BB962C8B-B14F-4D97-AF65-F5344CB8AC3E}">
        <p14:creationId xmlns:p14="http://schemas.microsoft.com/office/powerpoint/2010/main" val="11048835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76C88-8B1B-6B4C-985B-6A392C9D2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Storage</a:t>
            </a:r>
            <a:endParaRPr lang="en-US" dirty="0">
              <a:latin typeface="Courier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E14B38-5992-49C0-23E4-D4C893D6315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608" t="-1" r="13501" b="32848"/>
          <a:stretch/>
        </p:blipFill>
        <p:spPr>
          <a:xfrm>
            <a:off x="3871229" y="49871"/>
            <a:ext cx="1469746" cy="139100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1882F4A-1D49-1F63-AC27-E3CB73023D6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540" t="48421" r="59293" b="16253"/>
          <a:stretch/>
        </p:blipFill>
        <p:spPr>
          <a:xfrm>
            <a:off x="7439815" y="1972334"/>
            <a:ext cx="4291403" cy="485701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DEA699C-2B16-E779-433C-7E5FD23629B3}"/>
              </a:ext>
            </a:extLst>
          </p:cNvPr>
          <p:cNvSpPr/>
          <p:nvPr/>
        </p:nvSpPr>
        <p:spPr>
          <a:xfrm>
            <a:off x="7329772" y="4885665"/>
            <a:ext cx="4862228" cy="584775"/>
          </a:xfrm>
          <a:prstGeom prst="rect">
            <a:avLst/>
          </a:prstGeom>
          <a:solidFill>
            <a:schemeClr val="bg1"/>
          </a:solidFill>
          <a:effectLst>
            <a:glow rad="139700">
              <a:schemeClr val="accent3">
                <a:satMod val="175000"/>
                <a:alpha val="83519"/>
              </a:schemeClr>
            </a:glow>
            <a:softEdge rad="317500"/>
          </a:effectLst>
        </p:spPr>
        <p:txBody>
          <a:bodyPr wrap="square" lIns="91440" tIns="45720" rIns="91440" bIns="45720">
            <a:spAutoFit/>
          </a:bodyPr>
          <a:lstStyle/>
          <a:p>
            <a:r>
              <a:rPr lang="en-US" sz="3200" b="1" cap="none" spc="0" dirty="0">
                <a:ln w="0">
                  <a:noFill/>
                </a:ln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Zone C, Column 5, Row 40 </a:t>
            </a:r>
          </a:p>
        </p:txBody>
      </p:sp>
      <p:sp>
        <p:nvSpPr>
          <p:cNvPr id="6" name="Dodecagon 5">
            <a:extLst>
              <a:ext uri="{FF2B5EF4-FFF2-40B4-BE49-F238E27FC236}">
                <a16:creationId xmlns:a16="http://schemas.microsoft.com/office/drawing/2014/main" id="{8E970433-A0AF-B03B-24AA-3DA191D1722B}"/>
              </a:ext>
            </a:extLst>
          </p:cNvPr>
          <p:cNvSpPr/>
          <p:nvPr/>
        </p:nvSpPr>
        <p:spPr>
          <a:xfrm>
            <a:off x="8781625" y="4286206"/>
            <a:ext cx="431465" cy="429740"/>
          </a:xfrm>
          <a:prstGeom prst="dodecagon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800" dirty="0">
                <a:solidFill>
                  <a:sysClr val="windowText" lastClr="000000"/>
                </a:solidFill>
              </a:rPr>
              <a:t>3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BBB4FE-AD6D-3C4A-8086-26BF89A96581}"/>
              </a:ext>
            </a:extLst>
          </p:cNvPr>
          <p:cNvSpPr txBox="1"/>
          <p:nvPr/>
        </p:nvSpPr>
        <p:spPr>
          <a:xfrm>
            <a:off x="5340975" y="161286"/>
            <a:ext cx="685102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Want the CPU to double the important information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We need to tell it where to look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580CBCB-DC5C-7259-62D5-30D08A12DC3A}"/>
              </a:ext>
            </a:extLst>
          </p:cNvPr>
          <p:cNvSpPr txBox="1"/>
          <p:nvPr/>
        </p:nvSpPr>
        <p:spPr>
          <a:xfrm>
            <a:off x="3439692" y="4459612"/>
            <a:ext cx="400012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Wordy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Refer to the same thing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Let’s use a shorthand, </a:t>
            </a:r>
            <a:r>
              <a:rPr lang="en-US" sz="2800" b="1" dirty="0"/>
              <a:t>x</a:t>
            </a:r>
          </a:p>
          <a:p>
            <a:endParaRPr lang="en-US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ECF82F7-0551-43FE-7A23-89C8232443CF}"/>
              </a:ext>
            </a:extLst>
          </p:cNvPr>
          <p:cNvSpPr txBox="1"/>
          <p:nvPr/>
        </p:nvSpPr>
        <p:spPr>
          <a:xfrm>
            <a:off x="3546946" y="1638024"/>
            <a:ext cx="4000123" cy="2062103"/>
          </a:xfrm>
          <a:prstGeom prst="rect">
            <a:avLst/>
          </a:prstGeom>
          <a:solidFill>
            <a:schemeClr val="bg1">
              <a:lumMod val="75000"/>
              <a:alpha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1">
                    <a:alpha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double “</a:t>
            </a:r>
            <a:r>
              <a:rPr lang="en-US" sz="3200" b="1" dirty="0">
                <a:solidFill>
                  <a:srgbClr val="C00000">
                    <a:alpha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important information</a:t>
            </a:r>
            <a:r>
              <a:rPr lang="en-US" sz="3200" dirty="0">
                <a:solidFill>
                  <a:schemeClr val="tx1">
                    <a:alpha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” at “</a:t>
            </a:r>
            <a:r>
              <a:rPr lang="en-US" sz="3200" b="1" dirty="0">
                <a:solidFill>
                  <a:srgbClr val="C00000">
                    <a:alpha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Zone C, Column 5, Row 40</a:t>
            </a:r>
            <a:r>
              <a:rPr lang="en-US" sz="3200" dirty="0">
                <a:solidFill>
                  <a:schemeClr val="tx1">
                    <a:alpha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”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E35374-9176-67DB-2437-D2584B7F7B11}"/>
              </a:ext>
            </a:extLst>
          </p:cNvPr>
          <p:cNvSpPr txBox="1"/>
          <p:nvPr/>
        </p:nvSpPr>
        <p:spPr>
          <a:xfrm>
            <a:off x="3546946" y="3874837"/>
            <a:ext cx="4000123" cy="58477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onsolas" panose="020B0609020204030204" pitchFamily="49" charset="0"/>
                <a:cs typeface="Consolas" panose="020B0609020204030204" pitchFamily="49" charset="0"/>
              </a:rPr>
              <a:t>double </a:t>
            </a:r>
            <a:r>
              <a:rPr lang="en-US" sz="32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15997200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76C88-8B1B-6B4C-985B-6A392C9D2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Storage</a:t>
            </a:r>
            <a:endParaRPr lang="en-US" dirty="0">
              <a:latin typeface="Courier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E14B38-5992-49C0-23E4-D4C893D6315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608" t="-1" r="13501" b="32848"/>
          <a:stretch/>
        </p:blipFill>
        <p:spPr>
          <a:xfrm>
            <a:off x="3871229" y="49871"/>
            <a:ext cx="1469746" cy="139100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1882F4A-1D49-1F63-AC27-E3CB73023D6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540" t="48421" r="59293" b="16253"/>
          <a:stretch/>
        </p:blipFill>
        <p:spPr>
          <a:xfrm>
            <a:off x="7439815" y="1972334"/>
            <a:ext cx="4291403" cy="485701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DEA699C-2B16-E779-433C-7E5FD23629B3}"/>
              </a:ext>
            </a:extLst>
          </p:cNvPr>
          <p:cNvSpPr/>
          <p:nvPr/>
        </p:nvSpPr>
        <p:spPr>
          <a:xfrm>
            <a:off x="7329772" y="4885665"/>
            <a:ext cx="4862228" cy="584775"/>
          </a:xfrm>
          <a:prstGeom prst="rect">
            <a:avLst/>
          </a:prstGeom>
          <a:solidFill>
            <a:schemeClr val="bg1"/>
          </a:solidFill>
          <a:effectLst>
            <a:glow rad="139700">
              <a:schemeClr val="accent3">
                <a:satMod val="175000"/>
                <a:alpha val="83519"/>
              </a:schemeClr>
            </a:glow>
            <a:softEdge rad="317500"/>
          </a:effectLst>
        </p:spPr>
        <p:txBody>
          <a:bodyPr wrap="square" lIns="91440" tIns="45720" rIns="91440" bIns="45720">
            <a:spAutoFit/>
          </a:bodyPr>
          <a:lstStyle/>
          <a:p>
            <a:r>
              <a:rPr lang="en-US" sz="3200" b="1" cap="none" spc="0" dirty="0">
                <a:ln w="0">
                  <a:noFill/>
                </a:ln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Zone C, Column 5, Row 40 </a:t>
            </a:r>
          </a:p>
        </p:txBody>
      </p:sp>
      <p:sp>
        <p:nvSpPr>
          <p:cNvPr id="6" name="Dodecagon 5">
            <a:extLst>
              <a:ext uri="{FF2B5EF4-FFF2-40B4-BE49-F238E27FC236}">
                <a16:creationId xmlns:a16="http://schemas.microsoft.com/office/drawing/2014/main" id="{8E970433-A0AF-B03B-24AA-3DA191D1722B}"/>
              </a:ext>
            </a:extLst>
          </p:cNvPr>
          <p:cNvSpPr/>
          <p:nvPr/>
        </p:nvSpPr>
        <p:spPr>
          <a:xfrm>
            <a:off x="8781625" y="4286206"/>
            <a:ext cx="431465" cy="429740"/>
          </a:xfrm>
          <a:prstGeom prst="dodecagon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800" dirty="0">
                <a:solidFill>
                  <a:sysClr val="windowText" lastClr="000000"/>
                </a:solidFill>
              </a:rPr>
              <a:t>3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BBB4FE-AD6D-3C4A-8086-26BF89A96581}"/>
              </a:ext>
            </a:extLst>
          </p:cNvPr>
          <p:cNvSpPr txBox="1"/>
          <p:nvPr/>
        </p:nvSpPr>
        <p:spPr>
          <a:xfrm>
            <a:off x="5340975" y="161286"/>
            <a:ext cx="685102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Want the CPU to double the important information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We need to tell it where to look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580CBCB-DC5C-7259-62D5-30D08A12DC3A}"/>
              </a:ext>
            </a:extLst>
          </p:cNvPr>
          <p:cNvSpPr txBox="1"/>
          <p:nvPr/>
        </p:nvSpPr>
        <p:spPr>
          <a:xfrm>
            <a:off x="3439692" y="4459612"/>
            <a:ext cx="400012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Wordy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Refer to the same thing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Let’s use a shorthand</a:t>
            </a:r>
          </a:p>
          <a:p>
            <a:endParaRPr lang="en-US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ECF82F7-0551-43FE-7A23-89C8232443CF}"/>
              </a:ext>
            </a:extLst>
          </p:cNvPr>
          <p:cNvSpPr txBox="1"/>
          <p:nvPr/>
        </p:nvSpPr>
        <p:spPr>
          <a:xfrm>
            <a:off x="3546946" y="1638024"/>
            <a:ext cx="4000123" cy="2062103"/>
          </a:xfrm>
          <a:prstGeom prst="rect">
            <a:avLst/>
          </a:prstGeom>
          <a:solidFill>
            <a:schemeClr val="bg1">
              <a:lumMod val="75000"/>
              <a:alpha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1">
                    <a:alpha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double “</a:t>
            </a:r>
            <a:r>
              <a:rPr lang="en-US" sz="3200" b="1" dirty="0">
                <a:solidFill>
                  <a:srgbClr val="C00000">
                    <a:alpha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important information</a:t>
            </a:r>
            <a:r>
              <a:rPr lang="en-US" sz="3200" dirty="0">
                <a:solidFill>
                  <a:schemeClr val="tx1">
                    <a:alpha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” at “</a:t>
            </a:r>
            <a:r>
              <a:rPr lang="en-US" sz="3200" b="1" dirty="0">
                <a:solidFill>
                  <a:srgbClr val="C00000">
                    <a:alpha val="50000"/>
                  </a:srgb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Zone C, Column 5, Row 40</a:t>
            </a:r>
            <a:r>
              <a:rPr lang="en-US" sz="3200" dirty="0">
                <a:solidFill>
                  <a:schemeClr val="tx1">
                    <a:alpha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”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E35374-9176-67DB-2437-D2584B7F7B11}"/>
              </a:ext>
            </a:extLst>
          </p:cNvPr>
          <p:cNvSpPr txBox="1"/>
          <p:nvPr/>
        </p:nvSpPr>
        <p:spPr>
          <a:xfrm>
            <a:off x="3546946" y="3874837"/>
            <a:ext cx="4000123" cy="58477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onsolas" panose="020B0609020204030204" pitchFamily="49" charset="0"/>
                <a:cs typeface="Consolas" panose="020B0609020204030204" pitchFamily="49" charset="0"/>
              </a:rPr>
              <a:t>double </a:t>
            </a:r>
            <a:r>
              <a:rPr lang="en-US" sz="32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D63308-3F67-979D-7C3B-60DF76E17F78}"/>
              </a:ext>
            </a:extLst>
          </p:cNvPr>
          <p:cNvSpPr txBox="1"/>
          <p:nvPr/>
        </p:nvSpPr>
        <p:spPr>
          <a:xfrm>
            <a:off x="5354830" y="5395263"/>
            <a:ext cx="1704109" cy="461665"/>
          </a:xfrm>
          <a:prstGeom prst="rect">
            <a:avLst/>
          </a:prstGeom>
          <a:solidFill>
            <a:srgbClr val="FF93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variable</a:t>
            </a:r>
          </a:p>
        </p:txBody>
      </p:sp>
    </p:spTree>
    <p:extLst>
      <p:ext uri="{BB962C8B-B14F-4D97-AF65-F5344CB8AC3E}">
        <p14:creationId xmlns:p14="http://schemas.microsoft.com/office/powerpoint/2010/main" val="1860172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76C88-8B1B-6B4C-985B-6A392C9D2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concept: </a:t>
            </a:r>
            <a:r>
              <a:rPr lang="en-US" dirty="0">
                <a:latin typeface="Courier" pitchFamily="2" charset="0"/>
              </a:rPr>
              <a:t>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C1B6D1-244E-734C-9FE2-5206E0CD564D}"/>
              </a:ext>
            </a:extLst>
          </p:cNvPr>
          <p:cNvSpPr>
            <a:spLocks noGrp="1"/>
          </p:cNvSpPr>
          <p:nvPr>
            <p:ph idx="1"/>
          </p:nvPr>
        </p:nvSpPr>
        <p:spPr>
          <a:ln w="57150">
            <a:noFill/>
          </a:ln>
        </p:spPr>
        <p:txBody>
          <a:bodyPr anchor="t"/>
          <a:lstStyle/>
          <a:p>
            <a:r>
              <a:rPr lang="en-US" sz="3200" dirty="0"/>
              <a:t>In CS, a </a:t>
            </a:r>
            <a:r>
              <a:rPr lang="en-US" sz="3200" b="1" dirty="0">
                <a:effectLst>
                  <a:glow rad="101600">
                    <a:srgbClr val="FFC000">
                      <a:alpha val="60000"/>
                    </a:srgbClr>
                  </a:glow>
                </a:effectLst>
                <a:latin typeface="Courier" pitchFamily="2" charset="0"/>
              </a:rPr>
              <a:t>variable</a:t>
            </a:r>
            <a:r>
              <a:rPr lang="en-US" sz="3200" dirty="0"/>
              <a:t> is a place to store a piece of data</a:t>
            </a:r>
          </a:p>
          <a:p>
            <a:r>
              <a:rPr lang="en-US" sz="3200" dirty="0"/>
              <a:t>In Python, variables are:</a:t>
            </a:r>
          </a:p>
          <a:p>
            <a:pPr lvl="1"/>
            <a:r>
              <a:rPr lang="en-US" sz="2800" b="1" dirty="0"/>
              <a:t>declared</a:t>
            </a:r>
            <a:r>
              <a:rPr lang="en-US" sz="2800" dirty="0"/>
              <a:t> by giving them a name</a:t>
            </a:r>
          </a:p>
          <a:p>
            <a:pPr lvl="1"/>
            <a:r>
              <a:rPr lang="en-US" sz="2800" b="1" dirty="0"/>
              <a:t>assigned</a:t>
            </a:r>
            <a:r>
              <a:rPr lang="en-US" sz="2800" dirty="0"/>
              <a:t> using the equals sign</a:t>
            </a:r>
            <a:endParaRPr lang="en-US" sz="2800" b="1" dirty="0"/>
          </a:p>
          <a:p>
            <a:r>
              <a:rPr lang="en-US" sz="3200" dirty="0"/>
              <a:t>Example:</a:t>
            </a:r>
          </a:p>
          <a:p>
            <a:pPr marL="0" indent="0" algn="ctr">
              <a:buNone/>
            </a:pPr>
            <a:r>
              <a:rPr lang="en-US" sz="4400" dirty="0">
                <a:latin typeface="Courier" pitchFamily="2" charset="0"/>
              </a:rPr>
              <a:t>x = 3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2BFFAB6-D5A1-F34F-AB95-8374F7CDEED1}"/>
              </a:ext>
            </a:extLst>
          </p:cNvPr>
          <p:cNvGrpSpPr/>
          <p:nvPr/>
        </p:nvGrpSpPr>
        <p:grpSpPr>
          <a:xfrm>
            <a:off x="4379889" y="3864688"/>
            <a:ext cx="2438693" cy="1290311"/>
            <a:chOff x="2132837" y="3008880"/>
            <a:chExt cx="2438693" cy="1290311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15DAE3E-7203-E443-A329-CD820AE671B7}"/>
                </a:ext>
              </a:extLst>
            </p:cNvPr>
            <p:cNvSpPr txBox="1"/>
            <p:nvPr/>
          </p:nvSpPr>
          <p:spPr>
            <a:xfrm>
              <a:off x="2132837" y="3468194"/>
              <a:ext cx="1651414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003470"/>
                  </a:solidFill>
                </a:rPr>
                <a:t>declaring </a:t>
              </a:r>
            </a:p>
            <a:p>
              <a:pPr algn="ctr"/>
              <a:r>
                <a:rPr lang="en-US" sz="2400" dirty="0">
                  <a:solidFill>
                    <a:srgbClr val="003470"/>
                  </a:solidFill>
                </a:rPr>
                <a:t>a variable </a:t>
              </a:r>
              <a:r>
                <a:rPr lang="en-US" sz="2400" dirty="0">
                  <a:solidFill>
                    <a:srgbClr val="003470"/>
                  </a:solidFill>
                  <a:latin typeface="Courier" pitchFamily="2" charset="0"/>
                </a:rPr>
                <a:t>x</a:t>
              </a:r>
            </a:p>
          </p:txBody>
        </p:sp>
        <p:sp>
          <p:nvSpPr>
            <p:cNvPr id="6" name="Circular Arrow 5">
              <a:extLst>
                <a:ext uri="{FF2B5EF4-FFF2-40B4-BE49-F238E27FC236}">
                  <a16:creationId xmlns:a16="http://schemas.microsoft.com/office/drawing/2014/main" id="{1A5BC539-EC5A-6E48-9B57-9589AAD8833F}"/>
                </a:ext>
              </a:extLst>
            </p:cNvPr>
            <p:cNvSpPr/>
            <p:nvPr/>
          </p:nvSpPr>
          <p:spPr>
            <a:xfrm rot="1788882" flipV="1">
              <a:off x="3372033" y="3008880"/>
              <a:ext cx="1199497" cy="1205303"/>
            </a:xfrm>
            <a:prstGeom prst="circularArrow">
              <a:avLst>
                <a:gd name="adj1" fmla="val 1411"/>
                <a:gd name="adj2" fmla="val 1563058"/>
                <a:gd name="adj3" fmla="val 20880751"/>
                <a:gd name="adj4" fmla="val 17540008"/>
                <a:gd name="adj5" fmla="val 7233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94A6572A-76B6-5045-9110-E6947FA3AD1C}"/>
              </a:ext>
            </a:extLst>
          </p:cNvPr>
          <p:cNvSpPr txBox="1"/>
          <p:nvPr/>
        </p:nvSpPr>
        <p:spPr>
          <a:xfrm>
            <a:off x="6773616" y="4897116"/>
            <a:ext cx="212590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rgbClr val="003470"/>
                </a:solidFill>
              </a:rPr>
              <a:t>assigning </a:t>
            </a:r>
          </a:p>
          <a:p>
            <a:pPr algn="ctr"/>
            <a:r>
              <a:rPr lang="en-US" sz="2400" dirty="0">
                <a:solidFill>
                  <a:srgbClr val="003470"/>
                </a:solidFill>
              </a:rPr>
              <a:t>the value 3 to </a:t>
            </a:r>
            <a:r>
              <a:rPr lang="en-US" sz="2400" dirty="0">
                <a:solidFill>
                  <a:srgbClr val="003470"/>
                </a:solidFill>
                <a:latin typeface="Courier" pitchFamily="2" charset="0"/>
              </a:rPr>
              <a:t>x</a:t>
            </a:r>
          </a:p>
        </p:txBody>
      </p:sp>
      <p:sp>
        <p:nvSpPr>
          <p:cNvPr id="10" name="Left Bracket 9">
            <a:extLst>
              <a:ext uri="{FF2B5EF4-FFF2-40B4-BE49-F238E27FC236}">
                <a16:creationId xmlns:a16="http://schemas.microsoft.com/office/drawing/2014/main" id="{F9B767F7-CD6B-4347-822D-D4691F3C05FC}"/>
              </a:ext>
            </a:extLst>
          </p:cNvPr>
          <p:cNvSpPr/>
          <p:nvPr/>
        </p:nvSpPr>
        <p:spPr>
          <a:xfrm rot="16200000">
            <a:off x="7720826" y="4352516"/>
            <a:ext cx="182932" cy="773971"/>
          </a:xfrm>
          <a:prstGeom prst="leftBracket">
            <a:avLst/>
          </a:prstGeom>
          <a:ln w="57150">
            <a:solidFill>
              <a:srgbClr val="0034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6910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2C984D-FBDC-6C4B-AE1C-4299F9EB6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concept: numeric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85BA22-B10D-8B44-B6E6-5E4365C69F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1459854"/>
            <a:ext cx="7315200" cy="5120640"/>
          </a:xfrm>
        </p:spPr>
        <p:txBody>
          <a:bodyPr>
            <a:normAutofit/>
          </a:bodyPr>
          <a:lstStyle/>
          <a:p>
            <a:r>
              <a:rPr lang="en-US" sz="2800" dirty="0"/>
              <a:t>Two kinds of </a:t>
            </a:r>
            <a:r>
              <a:rPr lang="en-US" sz="2800" b="1" dirty="0">
                <a:effectLst>
                  <a:glow rad="101600">
                    <a:srgbClr val="FFC000">
                      <a:alpha val="60000"/>
                    </a:srgbClr>
                  </a:glow>
                </a:effectLst>
              </a:rPr>
              <a:t>numbers</a:t>
            </a:r>
            <a:r>
              <a:rPr lang="en-US" sz="2800" dirty="0"/>
              <a:t> in CS:</a:t>
            </a:r>
          </a:p>
          <a:p>
            <a:pPr lvl="1"/>
            <a:r>
              <a:rPr lang="en-US" sz="2400" dirty="0"/>
              <a:t>integers (“whole numbers”)</a:t>
            </a:r>
          </a:p>
          <a:p>
            <a:pPr lvl="1"/>
            <a:r>
              <a:rPr lang="en-US" sz="2400" dirty="0"/>
              <a:t>floats (“decimals” or “floating point numbers”)</a:t>
            </a:r>
          </a:p>
          <a:p>
            <a:r>
              <a:rPr lang="en-US" sz="2800" dirty="0"/>
              <a:t>In Python, the kind of number is implied by whether or not the number contains a </a:t>
            </a:r>
            <a:r>
              <a:rPr lang="en-US" sz="2800" b="1" dirty="0"/>
              <a:t>decimal point</a:t>
            </a:r>
          </a:p>
          <a:p>
            <a:r>
              <a:rPr lang="en-US" sz="2800" dirty="0"/>
              <a:t>Example:</a:t>
            </a:r>
          </a:p>
          <a:p>
            <a:pPr marL="0" indent="0" algn="ctr">
              <a:buNone/>
            </a:pPr>
            <a:r>
              <a:rPr lang="en-US" sz="5400" dirty="0">
                <a:latin typeface="Courier" pitchFamily="2" charset="0"/>
              </a:rPr>
              <a:t>x = 3</a:t>
            </a:r>
          </a:p>
          <a:p>
            <a:pPr marL="0" indent="0" algn="ctr">
              <a:buNone/>
            </a:pPr>
            <a:r>
              <a:rPr lang="en-US" sz="5400" dirty="0">
                <a:latin typeface="Courier" pitchFamily="2" charset="0"/>
              </a:rPr>
              <a:t>x = 3.0</a:t>
            </a:r>
          </a:p>
          <a:p>
            <a:pPr marL="0" indent="0" algn="ctr">
              <a:buNone/>
            </a:pPr>
            <a:endParaRPr lang="en-US" sz="5400" dirty="0">
              <a:latin typeface="Courier" pitchFamily="2" charset="0"/>
            </a:endParaRPr>
          </a:p>
          <a:p>
            <a:endParaRPr 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0549258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2C984D-FBDC-6C4B-AE1C-4299F9EB6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concept: strings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85BA22-B10D-8B44-B6E6-5E4365C69F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3123" y="1123837"/>
            <a:ext cx="7315200" cy="5120640"/>
          </a:xfrm>
        </p:spPr>
        <p:txBody>
          <a:bodyPr>
            <a:normAutofit lnSpcReduction="10000"/>
          </a:bodyPr>
          <a:lstStyle/>
          <a:p>
            <a:r>
              <a:rPr lang="en-US" sz="2800" dirty="0"/>
              <a:t>In CS, a sequence of characters that isn’t a number is called a </a:t>
            </a:r>
            <a:r>
              <a:rPr lang="en-US" sz="2800" b="1" dirty="0">
                <a:effectLst>
                  <a:glow rad="101600">
                    <a:srgbClr val="FFC000">
                      <a:alpha val="60000"/>
                    </a:srgbClr>
                  </a:glow>
                </a:effectLst>
                <a:latin typeface="Courier" pitchFamily="2" charset="0"/>
              </a:rPr>
              <a:t>string</a:t>
            </a:r>
            <a:endParaRPr lang="en-US" sz="2800" dirty="0">
              <a:latin typeface="Courier" pitchFamily="2" charset="0"/>
            </a:endParaRPr>
          </a:p>
          <a:p>
            <a:r>
              <a:rPr lang="en-US" sz="2800" dirty="0"/>
              <a:t>In Python, a string is declared using </a:t>
            </a:r>
            <a:r>
              <a:rPr lang="en-US" sz="2800" b="1" dirty="0"/>
              <a:t>quotation marks</a:t>
            </a:r>
          </a:p>
          <a:p>
            <a:r>
              <a:rPr lang="en-US" sz="2800" dirty="0"/>
              <a:t>Strings can contain letters, numbers, spaces, and special characters</a:t>
            </a:r>
          </a:p>
          <a:p>
            <a:r>
              <a:rPr lang="en-US" sz="2800" dirty="0"/>
              <a:t>Example:</a:t>
            </a:r>
          </a:p>
          <a:p>
            <a:endParaRPr lang="en-US" dirty="0"/>
          </a:p>
          <a:p>
            <a:pPr marL="0" indent="0" algn="ctr">
              <a:buNone/>
            </a:pPr>
            <a:r>
              <a:rPr lang="en-US" sz="4400" dirty="0">
                <a:latin typeface="Courier" pitchFamily="2" charset="0"/>
              </a:rPr>
              <a:t>x = “Jordan”</a:t>
            </a:r>
          </a:p>
          <a:p>
            <a:pPr marL="0" indent="0" algn="ctr">
              <a:buNone/>
            </a:pPr>
            <a:r>
              <a:rPr lang="en-US" sz="4400" dirty="0">
                <a:latin typeface="Courier" pitchFamily="2" charset="0"/>
              </a:rPr>
              <a:t>x = “Stoddard G2”</a:t>
            </a:r>
          </a:p>
          <a:p>
            <a:pPr marL="0" indent="0" algn="ctr">
              <a:buNone/>
            </a:pPr>
            <a:endParaRPr lang="en-US" sz="4400" dirty="0">
              <a:latin typeface="Courier" pitchFamily="2" charset="0"/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524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ADF5AD3-3834-EB46-8F5B-60525176AD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concept: </a:t>
            </a:r>
            <a:r>
              <a:rPr lang="en-US" dirty="0">
                <a:latin typeface="Courier" pitchFamily="2" charset="0"/>
              </a:rPr>
              <a:t>print()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9E00B62-D79D-CF45-98B7-70D72DE4B7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A function is a procedure / routine that takes in some input and does something with it (just like in math)</a:t>
            </a:r>
          </a:p>
          <a:p>
            <a:r>
              <a:rPr lang="en-US" sz="2800" dirty="0"/>
              <a:t>In Python, the </a:t>
            </a:r>
            <a:r>
              <a:rPr lang="en-US" sz="2800" b="1" dirty="0">
                <a:effectLst>
                  <a:glow rad="101600">
                    <a:srgbClr val="FFC000">
                      <a:alpha val="60000"/>
                    </a:srgbClr>
                  </a:glow>
                </a:effectLst>
                <a:latin typeface="Courier" pitchFamily="2" charset="0"/>
              </a:rPr>
              <a:t>print()</a:t>
            </a:r>
            <a:r>
              <a:rPr lang="en-US" sz="2800" dirty="0"/>
              <a:t> function takes in a value and outputs the value to the console</a:t>
            </a:r>
          </a:p>
          <a:p>
            <a:r>
              <a:rPr lang="en-US" sz="2800" dirty="0"/>
              <a:t>This seems silly now, but will come in handy in lab when you write/run your first program inside a </a:t>
            </a:r>
            <a:r>
              <a:rPr lang="en-US" sz="2800" b="1" dirty="0"/>
              <a:t>file</a:t>
            </a:r>
          </a:p>
        </p:txBody>
      </p:sp>
    </p:spTree>
    <p:extLst>
      <p:ext uri="{BB962C8B-B14F-4D97-AF65-F5344CB8AC3E}">
        <p14:creationId xmlns:p14="http://schemas.microsoft.com/office/powerpoint/2010/main" val="16006655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330C2-52A4-1ABA-980B-56FBC97F3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AE50F6-429C-715A-C25C-1C7744AED1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Problem decomposition</a:t>
            </a:r>
          </a:p>
          <a:p>
            <a:r>
              <a:rPr lang="en-US" sz="2400" dirty="0"/>
              <a:t>Variables</a:t>
            </a:r>
          </a:p>
        </p:txBody>
      </p:sp>
    </p:spTree>
    <p:extLst>
      <p:ext uri="{BB962C8B-B14F-4D97-AF65-F5344CB8AC3E}">
        <p14:creationId xmlns:p14="http://schemas.microsoft.com/office/powerpoint/2010/main" val="10855461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EF96A-3044-CB93-6ADE-C5349B9773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78DD18-BAA8-2F4A-A593-14427DDE7D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0715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76C88-8B1B-6B4C-985B-6A392C9D2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Storage</a:t>
            </a:r>
            <a:endParaRPr lang="en-US" dirty="0">
              <a:latin typeface="Courier" pitchFamily="2" charset="0"/>
            </a:endParaRPr>
          </a:p>
        </p:txBody>
      </p:sp>
      <p:sp>
        <p:nvSpPr>
          <p:cNvPr id="17" name="Dodecagon 16">
            <a:extLst>
              <a:ext uri="{FF2B5EF4-FFF2-40B4-BE49-F238E27FC236}">
                <a16:creationId xmlns:a16="http://schemas.microsoft.com/office/drawing/2014/main" id="{B2E8EF41-4EE8-5EFE-20F3-92B601CE494E}"/>
              </a:ext>
            </a:extLst>
          </p:cNvPr>
          <p:cNvSpPr/>
          <p:nvPr/>
        </p:nvSpPr>
        <p:spPr>
          <a:xfrm>
            <a:off x="11168828" y="404084"/>
            <a:ext cx="775855" cy="719753"/>
          </a:xfrm>
          <a:prstGeom prst="dodecagon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4400" dirty="0">
                <a:solidFill>
                  <a:sysClr val="windowText" lastClr="000000"/>
                </a:solidFill>
              </a:rPr>
              <a:t>3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19D40E8-F31B-43DC-8752-7C520DB32B2F}"/>
              </a:ext>
            </a:extLst>
          </p:cNvPr>
          <p:cNvSpPr txBox="1"/>
          <p:nvPr/>
        </p:nvSpPr>
        <p:spPr>
          <a:xfrm>
            <a:off x="3647252" y="470630"/>
            <a:ext cx="76514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Want to store this important  information for later: </a:t>
            </a:r>
          </a:p>
        </p:txBody>
      </p:sp>
    </p:spTree>
    <p:extLst>
      <p:ext uri="{BB962C8B-B14F-4D97-AF65-F5344CB8AC3E}">
        <p14:creationId xmlns:p14="http://schemas.microsoft.com/office/powerpoint/2010/main" val="22245362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76C88-8B1B-6B4C-985B-6A392C9D2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Storage</a:t>
            </a:r>
            <a:endParaRPr lang="en-US" dirty="0">
              <a:latin typeface="Courier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9A79B95-3337-B27B-A30F-7512E93EAF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6710" y="3584744"/>
            <a:ext cx="4253344" cy="233933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362FE00-3882-42F0-4D63-6A91518F8F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10054" y="2972272"/>
            <a:ext cx="3846702" cy="381850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3D7D790-D99A-8286-544A-CA048CDD5BB5}"/>
              </a:ext>
            </a:extLst>
          </p:cNvPr>
          <p:cNvSpPr txBox="1"/>
          <p:nvPr/>
        </p:nvSpPr>
        <p:spPr>
          <a:xfrm>
            <a:off x="4793672" y="3572524"/>
            <a:ext cx="9204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RAM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FF717AD-2B7F-349E-BAF5-0B45CC40820B}"/>
              </a:ext>
            </a:extLst>
          </p:cNvPr>
          <p:cNvSpPr txBox="1"/>
          <p:nvPr/>
        </p:nvSpPr>
        <p:spPr>
          <a:xfrm>
            <a:off x="8232332" y="2698442"/>
            <a:ext cx="16305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Hard Disk</a:t>
            </a:r>
          </a:p>
        </p:txBody>
      </p:sp>
      <p:sp>
        <p:nvSpPr>
          <p:cNvPr id="5" name="Dodecagon 4">
            <a:extLst>
              <a:ext uri="{FF2B5EF4-FFF2-40B4-BE49-F238E27FC236}">
                <a16:creationId xmlns:a16="http://schemas.microsoft.com/office/drawing/2014/main" id="{89F1D1B1-1E1F-6C78-556B-23F79BB3EF2B}"/>
              </a:ext>
            </a:extLst>
          </p:cNvPr>
          <p:cNvSpPr/>
          <p:nvPr/>
        </p:nvSpPr>
        <p:spPr>
          <a:xfrm>
            <a:off x="11168828" y="404084"/>
            <a:ext cx="775855" cy="719753"/>
          </a:xfrm>
          <a:prstGeom prst="dodecagon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4400" dirty="0">
                <a:solidFill>
                  <a:sysClr val="windowText" lastClr="000000"/>
                </a:solidFill>
              </a:rPr>
              <a:t>3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0F3A66-771C-A2E4-78A4-71BFCBC40353}"/>
              </a:ext>
            </a:extLst>
          </p:cNvPr>
          <p:cNvSpPr txBox="1"/>
          <p:nvPr/>
        </p:nvSpPr>
        <p:spPr>
          <a:xfrm>
            <a:off x="3647252" y="470630"/>
            <a:ext cx="76514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Want to store this important  information for later: </a:t>
            </a:r>
          </a:p>
        </p:txBody>
      </p:sp>
    </p:spTree>
    <p:extLst>
      <p:ext uri="{BB962C8B-B14F-4D97-AF65-F5344CB8AC3E}">
        <p14:creationId xmlns:p14="http://schemas.microsoft.com/office/powerpoint/2010/main" val="1185767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76C88-8B1B-6B4C-985B-6A392C9D2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Storage</a:t>
            </a:r>
            <a:endParaRPr lang="en-US" dirty="0">
              <a:latin typeface="Courier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9A79B95-3337-B27B-A30F-7512E93EAF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6710" y="1440874"/>
            <a:ext cx="8151292" cy="448321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3D7D790-D99A-8286-544A-CA048CDD5BB5}"/>
              </a:ext>
            </a:extLst>
          </p:cNvPr>
          <p:cNvSpPr txBox="1"/>
          <p:nvPr/>
        </p:nvSpPr>
        <p:spPr>
          <a:xfrm>
            <a:off x="3647252" y="3167390"/>
            <a:ext cx="9204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RAM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6090372-9B15-C6F2-7E56-5804CDB303C5}"/>
              </a:ext>
            </a:extLst>
          </p:cNvPr>
          <p:cNvSpPr/>
          <p:nvPr/>
        </p:nvSpPr>
        <p:spPr>
          <a:xfrm rot="4262884">
            <a:off x="4151635" y="5631696"/>
            <a:ext cx="1433021" cy="584775"/>
          </a:xfrm>
          <a:prstGeom prst="rect">
            <a:avLst/>
          </a:prstGeom>
          <a:solidFill>
            <a:schemeClr val="bg1"/>
          </a:solidFill>
          <a:effectLst>
            <a:glow rad="139700">
              <a:schemeClr val="accent3">
                <a:satMod val="175000"/>
                <a:alpha val="40000"/>
              </a:schemeClr>
            </a:glow>
            <a:softEdge rad="317500"/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cap="none" spc="0" dirty="0">
                <a:ln w="0">
                  <a:noFill/>
                </a:ln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Zone A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B45BCC9-155C-B8D2-F546-9732BE2986F3}"/>
              </a:ext>
            </a:extLst>
          </p:cNvPr>
          <p:cNvSpPr/>
          <p:nvPr/>
        </p:nvSpPr>
        <p:spPr>
          <a:xfrm rot="4262884">
            <a:off x="4970010" y="5436277"/>
            <a:ext cx="1438214" cy="584775"/>
          </a:xfrm>
          <a:prstGeom prst="rect">
            <a:avLst/>
          </a:prstGeom>
          <a:solidFill>
            <a:schemeClr val="bg1"/>
          </a:solidFill>
          <a:effectLst>
            <a:glow rad="139700">
              <a:schemeClr val="accent3">
                <a:satMod val="175000"/>
                <a:alpha val="40000"/>
              </a:schemeClr>
            </a:glow>
            <a:softEdge rad="317500"/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cap="none" spc="0" dirty="0">
                <a:ln w="0">
                  <a:noFill/>
                </a:ln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Zone B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9DAA270-9796-3224-E168-0CCC9A4D5D04}"/>
              </a:ext>
            </a:extLst>
          </p:cNvPr>
          <p:cNvSpPr/>
          <p:nvPr/>
        </p:nvSpPr>
        <p:spPr>
          <a:xfrm rot="4262884">
            <a:off x="5741288" y="5180799"/>
            <a:ext cx="1406154" cy="584775"/>
          </a:xfrm>
          <a:prstGeom prst="rect">
            <a:avLst/>
          </a:prstGeom>
          <a:solidFill>
            <a:schemeClr val="bg1"/>
          </a:solidFill>
          <a:effectLst>
            <a:glow rad="139700">
              <a:schemeClr val="accent3">
                <a:satMod val="175000"/>
                <a:alpha val="40000"/>
              </a:schemeClr>
            </a:glow>
            <a:softEdge rad="317500"/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cap="none" spc="0" dirty="0">
                <a:ln w="0">
                  <a:noFill/>
                </a:ln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Zone C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02E4AE9-1476-4A53-9103-F78490E49516}"/>
              </a:ext>
            </a:extLst>
          </p:cNvPr>
          <p:cNvSpPr/>
          <p:nvPr/>
        </p:nvSpPr>
        <p:spPr>
          <a:xfrm rot="4262884">
            <a:off x="6463898" y="4889765"/>
            <a:ext cx="1463862" cy="584775"/>
          </a:xfrm>
          <a:prstGeom prst="rect">
            <a:avLst/>
          </a:prstGeom>
          <a:solidFill>
            <a:schemeClr val="bg1"/>
          </a:solidFill>
          <a:effectLst>
            <a:glow rad="139700">
              <a:schemeClr val="accent3">
                <a:satMod val="175000"/>
                <a:alpha val="40000"/>
              </a:schemeClr>
            </a:glow>
            <a:softEdge rad="317500"/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cap="none" spc="0" dirty="0">
                <a:ln w="0">
                  <a:noFill/>
                </a:ln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Zone 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773B7D0-E16F-C3B3-CDAE-1EB9739386A8}"/>
              </a:ext>
            </a:extLst>
          </p:cNvPr>
          <p:cNvSpPr/>
          <p:nvPr/>
        </p:nvSpPr>
        <p:spPr>
          <a:xfrm rot="4262884">
            <a:off x="8121003" y="4398640"/>
            <a:ext cx="1414170" cy="584775"/>
          </a:xfrm>
          <a:prstGeom prst="rect">
            <a:avLst/>
          </a:prstGeom>
          <a:solidFill>
            <a:schemeClr val="bg1"/>
          </a:solidFill>
          <a:effectLst>
            <a:glow rad="139700">
              <a:schemeClr val="accent3">
                <a:satMod val="175000"/>
                <a:alpha val="40000"/>
              </a:schemeClr>
            </a:glow>
            <a:softEdge rad="317500"/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cap="none" spc="0" dirty="0">
                <a:ln w="0">
                  <a:noFill/>
                </a:ln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Zone 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64B82C1-B199-B312-C26D-7B23C1158C91}"/>
              </a:ext>
            </a:extLst>
          </p:cNvPr>
          <p:cNvSpPr/>
          <p:nvPr/>
        </p:nvSpPr>
        <p:spPr>
          <a:xfrm rot="4262884">
            <a:off x="8886964" y="4117065"/>
            <a:ext cx="1394934" cy="584775"/>
          </a:xfrm>
          <a:prstGeom prst="rect">
            <a:avLst/>
          </a:prstGeom>
          <a:solidFill>
            <a:schemeClr val="bg1"/>
          </a:solidFill>
          <a:effectLst>
            <a:glow rad="139700">
              <a:schemeClr val="accent3">
                <a:satMod val="175000"/>
                <a:alpha val="40000"/>
              </a:schemeClr>
            </a:glow>
            <a:softEdge rad="317500"/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cap="none" spc="0" dirty="0">
                <a:ln w="0">
                  <a:noFill/>
                </a:ln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Zone F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63921F2-65BB-E3F0-2B73-CE512E26A50E}"/>
              </a:ext>
            </a:extLst>
          </p:cNvPr>
          <p:cNvSpPr/>
          <p:nvPr/>
        </p:nvSpPr>
        <p:spPr>
          <a:xfrm rot="4262884">
            <a:off x="9612499" y="3802750"/>
            <a:ext cx="1441421" cy="584775"/>
          </a:xfrm>
          <a:prstGeom prst="rect">
            <a:avLst/>
          </a:prstGeom>
          <a:solidFill>
            <a:schemeClr val="bg1"/>
          </a:solidFill>
          <a:effectLst>
            <a:glow rad="139700">
              <a:schemeClr val="accent3">
                <a:satMod val="175000"/>
                <a:alpha val="40000"/>
              </a:schemeClr>
            </a:glow>
            <a:softEdge rad="317500"/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cap="none" spc="0" dirty="0">
                <a:ln w="0">
                  <a:noFill/>
                </a:ln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Zone G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165B79C-F358-3748-7900-C4D0CFFBA6A2}"/>
              </a:ext>
            </a:extLst>
          </p:cNvPr>
          <p:cNvSpPr/>
          <p:nvPr/>
        </p:nvSpPr>
        <p:spPr>
          <a:xfrm rot="4262884">
            <a:off x="10364424" y="3539659"/>
            <a:ext cx="1468672" cy="584775"/>
          </a:xfrm>
          <a:prstGeom prst="rect">
            <a:avLst/>
          </a:prstGeom>
          <a:solidFill>
            <a:schemeClr val="bg1"/>
          </a:solidFill>
          <a:effectLst>
            <a:glow rad="139700">
              <a:schemeClr val="accent3">
                <a:satMod val="175000"/>
                <a:alpha val="40000"/>
              </a:schemeClr>
            </a:glow>
            <a:softEdge rad="317500"/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cap="none" spc="0" dirty="0">
                <a:ln w="0">
                  <a:noFill/>
                </a:ln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Zone H</a:t>
            </a:r>
          </a:p>
        </p:txBody>
      </p:sp>
      <p:sp>
        <p:nvSpPr>
          <p:cNvPr id="17" name="Dodecagon 16">
            <a:extLst>
              <a:ext uri="{FF2B5EF4-FFF2-40B4-BE49-F238E27FC236}">
                <a16:creationId xmlns:a16="http://schemas.microsoft.com/office/drawing/2014/main" id="{4622E343-DD7F-B38C-4533-71C1EF381174}"/>
              </a:ext>
            </a:extLst>
          </p:cNvPr>
          <p:cNvSpPr/>
          <p:nvPr/>
        </p:nvSpPr>
        <p:spPr>
          <a:xfrm>
            <a:off x="11168828" y="404084"/>
            <a:ext cx="775855" cy="719753"/>
          </a:xfrm>
          <a:prstGeom prst="dodecagon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4400" dirty="0">
                <a:solidFill>
                  <a:sysClr val="windowText" lastClr="000000"/>
                </a:solidFill>
              </a:rPr>
              <a:t>3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7399126-FA6C-78CB-C215-E5A926A5030B}"/>
              </a:ext>
            </a:extLst>
          </p:cNvPr>
          <p:cNvSpPr txBox="1"/>
          <p:nvPr/>
        </p:nvSpPr>
        <p:spPr>
          <a:xfrm>
            <a:off x="3647252" y="470630"/>
            <a:ext cx="76514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Want to store this important  information for later: </a:t>
            </a:r>
          </a:p>
        </p:txBody>
      </p:sp>
    </p:spTree>
    <p:extLst>
      <p:ext uri="{BB962C8B-B14F-4D97-AF65-F5344CB8AC3E}">
        <p14:creationId xmlns:p14="http://schemas.microsoft.com/office/powerpoint/2010/main" val="2416764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76C88-8B1B-6B4C-985B-6A392C9D2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Storage</a:t>
            </a:r>
            <a:endParaRPr lang="en-US" dirty="0">
              <a:latin typeface="Courier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9A79B95-3337-B27B-A30F-7512E93EAF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6710" y="1440874"/>
            <a:ext cx="8151292" cy="448321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3D7D790-D99A-8286-544A-CA048CDD5BB5}"/>
              </a:ext>
            </a:extLst>
          </p:cNvPr>
          <p:cNvSpPr txBox="1"/>
          <p:nvPr/>
        </p:nvSpPr>
        <p:spPr>
          <a:xfrm>
            <a:off x="3647252" y="3167390"/>
            <a:ext cx="9204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RAM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6090372-9B15-C6F2-7E56-5804CDB303C5}"/>
              </a:ext>
            </a:extLst>
          </p:cNvPr>
          <p:cNvSpPr/>
          <p:nvPr/>
        </p:nvSpPr>
        <p:spPr>
          <a:xfrm rot="4262884">
            <a:off x="4151635" y="5631696"/>
            <a:ext cx="1433021" cy="584775"/>
          </a:xfrm>
          <a:prstGeom prst="rect">
            <a:avLst/>
          </a:prstGeom>
          <a:solidFill>
            <a:schemeClr val="bg1"/>
          </a:solidFill>
          <a:effectLst>
            <a:glow rad="139700">
              <a:schemeClr val="accent3">
                <a:satMod val="175000"/>
                <a:alpha val="40000"/>
              </a:schemeClr>
            </a:glow>
            <a:softEdge rad="317500"/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cap="none" spc="0" dirty="0">
                <a:ln w="0">
                  <a:noFill/>
                </a:ln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Zone A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B45BCC9-155C-B8D2-F546-9732BE2986F3}"/>
              </a:ext>
            </a:extLst>
          </p:cNvPr>
          <p:cNvSpPr/>
          <p:nvPr/>
        </p:nvSpPr>
        <p:spPr>
          <a:xfrm rot="4262884">
            <a:off x="4970010" y="5436277"/>
            <a:ext cx="1438214" cy="584775"/>
          </a:xfrm>
          <a:prstGeom prst="rect">
            <a:avLst/>
          </a:prstGeom>
          <a:solidFill>
            <a:schemeClr val="bg1"/>
          </a:solidFill>
          <a:effectLst>
            <a:glow rad="139700">
              <a:schemeClr val="accent3">
                <a:satMod val="175000"/>
                <a:alpha val="40000"/>
              </a:schemeClr>
            </a:glow>
            <a:softEdge rad="317500"/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cap="none" spc="0" dirty="0">
                <a:ln w="0">
                  <a:noFill/>
                </a:ln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Zone B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9DAA270-9796-3224-E168-0CCC9A4D5D04}"/>
              </a:ext>
            </a:extLst>
          </p:cNvPr>
          <p:cNvSpPr/>
          <p:nvPr/>
        </p:nvSpPr>
        <p:spPr>
          <a:xfrm rot="4262884">
            <a:off x="5741288" y="5180799"/>
            <a:ext cx="1406154" cy="584775"/>
          </a:xfrm>
          <a:prstGeom prst="rect">
            <a:avLst/>
          </a:prstGeom>
          <a:solidFill>
            <a:schemeClr val="bg1"/>
          </a:solidFill>
          <a:effectLst>
            <a:glow rad="139700">
              <a:schemeClr val="accent3">
                <a:satMod val="175000"/>
                <a:alpha val="40000"/>
              </a:schemeClr>
            </a:glow>
            <a:softEdge rad="317500"/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cap="none" spc="0" dirty="0">
                <a:ln w="0">
                  <a:noFill/>
                </a:ln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Zone C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02E4AE9-1476-4A53-9103-F78490E49516}"/>
              </a:ext>
            </a:extLst>
          </p:cNvPr>
          <p:cNvSpPr/>
          <p:nvPr/>
        </p:nvSpPr>
        <p:spPr>
          <a:xfrm rot="4262884">
            <a:off x="6463898" y="4889765"/>
            <a:ext cx="1463862" cy="584775"/>
          </a:xfrm>
          <a:prstGeom prst="rect">
            <a:avLst/>
          </a:prstGeom>
          <a:solidFill>
            <a:schemeClr val="bg1"/>
          </a:solidFill>
          <a:effectLst>
            <a:glow rad="139700">
              <a:schemeClr val="accent3">
                <a:satMod val="175000"/>
                <a:alpha val="40000"/>
              </a:schemeClr>
            </a:glow>
            <a:softEdge rad="317500"/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cap="none" spc="0" dirty="0">
                <a:ln w="0">
                  <a:noFill/>
                </a:ln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Zone 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773B7D0-E16F-C3B3-CDAE-1EB9739386A8}"/>
              </a:ext>
            </a:extLst>
          </p:cNvPr>
          <p:cNvSpPr/>
          <p:nvPr/>
        </p:nvSpPr>
        <p:spPr>
          <a:xfrm rot="4262884">
            <a:off x="8121003" y="4398640"/>
            <a:ext cx="1414170" cy="584775"/>
          </a:xfrm>
          <a:prstGeom prst="rect">
            <a:avLst/>
          </a:prstGeom>
          <a:solidFill>
            <a:schemeClr val="bg1"/>
          </a:solidFill>
          <a:effectLst>
            <a:glow rad="139700">
              <a:schemeClr val="accent3">
                <a:satMod val="175000"/>
                <a:alpha val="40000"/>
              </a:schemeClr>
            </a:glow>
            <a:softEdge rad="317500"/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cap="none" spc="0" dirty="0">
                <a:ln w="0">
                  <a:noFill/>
                </a:ln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Zone 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64B82C1-B199-B312-C26D-7B23C1158C91}"/>
              </a:ext>
            </a:extLst>
          </p:cNvPr>
          <p:cNvSpPr/>
          <p:nvPr/>
        </p:nvSpPr>
        <p:spPr>
          <a:xfrm rot="4262884">
            <a:off x="8886964" y="4117065"/>
            <a:ext cx="1394934" cy="584775"/>
          </a:xfrm>
          <a:prstGeom prst="rect">
            <a:avLst/>
          </a:prstGeom>
          <a:solidFill>
            <a:schemeClr val="bg1"/>
          </a:solidFill>
          <a:effectLst>
            <a:glow rad="139700">
              <a:schemeClr val="accent3">
                <a:satMod val="175000"/>
                <a:alpha val="40000"/>
              </a:schemeClr>
            </a:glow>
            <a:softEdge rad="317500"/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cap="none" spc="0" dirty="0">
                <a:ln w="0">
                  <a:noFill/>
                </a:ln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Zone F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63921F2-65BB-E3F0-2B73-CE512E26A50E}"/>
              </a:ext>
            </a:extLst>
          </p:cNvPr>
          <p:cNvSpPr/>
          <p:nvPr/>
        </p:nvSpPr>
        <p:spPr>
          <a:xfrm rot="4262884">
            <a:off x="9612499" y="3802750"/>
            <a:ext cx="1441421" cy="584775"/>
          </a:xfrm>
          <a:prstGeom prst="rect">
            <a:avLst/>
          </a:prstGeom>
          <a:solidFill>
            <a:schemeClr val="bg1"/>
          </a:solidFill>
          <a:effectLst>
            <a:glow rad="139700">
              <a:schemeClr val="accent3">
                <a:satMod val="175000"/>
                <a:alpha val="40000"/>
              </a:schemeClr>
            </a:glow>
            <a:softEdge rad="317500"/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cap="none" spc="0" dirty="0">
                <a:ln w="0">
                  <a:noFill/>
                </a:ln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Zone G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165B79C-F358-3748-7900-C4D0CFFBA6A2}"/>
              </a:ext>
            </a:extLst>
          </p:cNvPr>
          <p:cNvSpPr/>
          <p:nvPr/>
        </p:nvSpPr>
        <p:spPr>
          <a:xfrm rot="4262884">
            <a:off x="10364424" y="3539659"/>
            <a:ext cx="1468672" cy="584775"/>
          </a:xfrm>
          <a:prstGeom prst="rect">
            <a:avLst/>
          </a:prstGeom>
          <a:solidFill>
            <a:schemeClr val="bg1"/>
          </a:solidFill>
          <a:effectLst>
            <a:glow rad="139700">
              <a:schemeClr val="accent3">
                <a:satMod val="175000"/>
                <a:alpha val="40000"/>
              </a:schemeClr>
            </a:glow>
            <a:softEdge rad="317500"/>
          </a:effectLst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cap="none" spc="0" dirty="0">
                <a:ln w="0">
                  <a:noFill/>
                </a:ln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Zone H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7483BFD-6A65-591F-1E1B-66F74F8F2981}"/>
              </a:ext>
            </a:extLst>
          </p:cNvPr>
          <p:cNvCxnSpPr>
            <a:cxnSpLocks/>
          </p:cNvCxnSpPr>
          <p:nvPr/>
        </p:nvCxnSpPr>
        <p:spPr>
          <a:xfrm flipH="1">
            <a:off x="6199203" y="933916"/>
            <a:ext cx="5099503" cy="3380942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Dodecagon 17">
            <a:extLst>
              <a:ext uri="{FF2B5EF4-FFF2-40B4-BE49-F238E27FC236}">
                <a16:creationId xmlns:a16="http://schemas.microsoft.com/office/drawing/2014/main" id="{BF9EBFF3-655C-7F22-720F-D1A3803A1CDB}"/>
              </a:ext>
            </a:extLst>
          </p:cNvPr>
          <p:cNvSpPr/>
          <p:nvPr/>
        </p:nvSpPr>
        <p:spPr>
          <a:xfrm>
            <a:off x="5857625" y="4314858"/>
            <a:ext cx="431465" cy="429740"/>
          </a:xfrm>
          <a:prstGeom prst="dodecagon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800" dirty="0">
                <a:solidFill>
                  <a:sysClr val="windowText" lastClr="000000"/>
                </a:solidFill>
              </a:rPr>
              <a:t>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4A3F020-0782-5168-43D0-4654F088F7CE}"/>
              </a:ext>
            </a:extLst>
          </p:cNvPr>
          <p:cNvSpPr txBox="1"/>
          <p:nvPr/>
        </p:nvSpPr>
        <p:spPr>
          <a:xfrm>
            <a:off x="3647252" y="470630"/>
            <a:ext cx="76514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Want to store this important  information for later: </a:t>
            </a:r>
          </a:p>
        </p:txBody>
      </p:sp>
    </p:spTree>
    <p:extLst>
      <p:ext uri="{BB962C8B-B14F-4D97-AF65-F5344CB8AC3E}">
        <p14:creationId xmlns:p14="http://schemas.microsoft.com/office/powerpoint/2010/main" val="15885950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76C88-8B1B-6B4C-985B-6A392C9D2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Storage</a:t>
            </a:r>
            <a:endParaRPr lang="en-US" dirty="0">
              <a:latin typeface="Courier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9A79B95-3337-B27B-A30F-7512E93EAF4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540" t="42998" r="59293" b="16253"/>
          <a:stretch/>
        </p:blipFill>
        <p:spPr>
          <a:xfrm>
            <a:off x="4515815" y="1255460"/>
            <a:ext cx="4291403" cy="560254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3D7D790-D99A-8286-544A-CA048CDD5BB5}"/>
              </a:ext>
            </a:extLst>
          </p:cNvPr>
          <p:cNvSpPr txBox="1"/>
          <p:nvPr/>
        </p:nvSpPr>
        <p:spPr>
          <a:xfrm>
            <a:off x="3647252" y="3167390"/>
            <a:ext cx="9204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RAM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9DAA270-9796-3224-E168-0CCC9A4D5D04}"/>
              </a:ext>
            </a:extLst>
          </p:cNvPr>
          <p:cNvSpPr/>
          <p:nvPr/>
        </p:nvSpPr>
        <p:spPr>
          <a:xfrm>
            <a:off x="6026753" y="4885665"/>
            <a:ext cx="4862228" cy="584775"/>
          </a:xfrm>
          <a:prstGeom prst="rect">
            <a:avLst/>
          </a:prstGeom>
          <a:solidFill>
            <a:schemeClr val="bg1"/>
          </a:solidFill>
          <a:effectLst>
            <a:glow rad="139700">
              <a:schemeClr val="accent3">
                <a:satMod val="175000"/>
                <a:alpha val="83519"/>
              </a:schemeClr>
            </a:glow>
            <a:softEdge rad="317500"/>
          </a:effectLst>
        </p:spPr>
        <p:txBody>
          <a:bodyPr wrap="none" lIns="91440" tIns="45720" rIns="91440" bIns="45720">
            <a:spAutoFit/>
          </a:bodyPr>
          <a:lstStyle/>
          <a:p>
            <a:r>
              <a:rPr lang="en-US" sz="3200" b="1" cap="none" spc="0" dirty="0">
                <a:ln w="0">
                  <a:noFill/>
                </a:ln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Zone C, Column 5, Row 40 </a:t>
            </a:r>
          </a:p>
        </p:txBody>
      </p:sp>
      <p:sp>
        <p:nvSpPr>
          <p:cNvPr id="18" name="Dodecagon 17">
            <a:extLst>
              <a:ext uri="{FF2B5EF4-FFF2-40B4-BE49-F238E27FC236}">
                <a16:creationId xmlns:a16="http://schemas.microsoft.com/office/drawing/2014/main" id="{BF9EBFF3-655C-7F22-720F-D1A3803A1CDB}"/>
              </a:ext>
            </a:extLst>
          </p:cNvPr>
          <p:cNvSpPr/>
          <p:nvPr/>
        </p:nvSpPr>
        <p:spPr>
          <a:xfrm>
            <a:off x="5857625" y="4314858"/>
            <a:ext cx="431465" cy="429740"/>
          </a:xfrm>
          <a:prstGeom prst="dodecagon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800" dirty="0">
                <a:solidFill>
                  <a:sysClr val="windowText" lastClr="000000"/>
                </a:solidFill>
              </a:rPr>
              <a:t>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10D2BC8-267F-E699-EB52-FCE021A46045}"/>
              </a:ext>
            </a:extLst>
          </p:cNvPr>
          <p:cNvSpPr txBox="1"/>
          <p:nvPr/>
        </p:nvSpPr>
        <p:spPr>
          <a:xfrm>
            <a:off x="3647252" y="470630"/>
            <a:ext cx="76514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Want to store this important  information for later: </a:t>
            </a:r>
          </a:p>
        </p:txBody>
      </p:sp>
    </p:spTree>
    <p:extLst>
      <p:ext uri="{BB962C8B-B14F-4D97-AF65-F5344CB8AC3E}">
        <p14:creationId xmlns:p14="http://schemas.microsoft.com/office/powerpoint/2010/main" val="2509522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76C88-8B1B-6B4C-985B-6A392C9D2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Storage</a:t>
            </a:r>
            <a:endParaRPr lang="en-US" dirty="0">
              <a:latin typeface="Courier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8AFF006-DDDC-0E8E-A2E1-9E49EA5BF1F3}"/>
              </a:ext>
            </a:extLst>
          </p:cNvPr>
          <p:cNvSpPr txBox="1"/>
          <p:nvPr/>
        </p:nvSpPr>
        <p:spPr>
          <a:xfrm>
            <a:off x="5340975" y="161286"/>
            <a:ext cx="685102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Want the CPU to double the important information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E14B38-5992-49C0-23E4-D4C893D6315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608" t="-1" r="13501" b="32848"/>
          <a:stretch/>
        </p:blipFill>
        <p:spPr>
          <a:xfrm>
            <a:off x="3871229" y="49871"/>
            <a:ext cx="1469746" cy="139100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BB53145-E272-2F78-950A-0BE6E85F1B2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540" t="42998" r="59293" b="16253"/>
          <a:stretch/>
        </p:blipFill>
        <p:spPr>
          <a:xfrm>
            <a:off x="7439815" y="1226808"/>
            <a:ext cx="4291403" cy="560254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CC31E3E-A27A-02D8-297B-38DE4EE50FBD}"/>
              </a:ext>
            </a:extLst>
          </p:cNvPr>
          <p:cNvSpPr/>
          <p:nvPr/>
        </p:nvSpPr>
        <p:spPr>
          <a:xfrm>
            <a:off x="7329772" y="4885665"/>
            <a:ext cx="4862228" cy="584775"/>
          </a:xfrm>
          <a:prstGeom prst="rect">
            <a:avLst/>
          </a:prstGeom>
          <a:solidFill>
            <a:schemeClr val="bg1"/>
          </a:solidFill>
          <a:effectLst>
            <a:glow rad="139700">
              <a:schemeClr val="accent3">
                <a:satMod val="175000"/>
                <a:alpha val="83519"/>
              </a:schemeClr>
            </a:glow>
            <a:softEdge rad="317500"/>
          </a:effectLst>
        </p:spPr>
        <p:txBody>
          <a:bodyPr wrap="square" lIns="91440" tIns="45720" rIns="91440" bIns="45720">
            <a:spAutoFit/>
          </a:bodyPr>
          <a:lstStyle/>
          <a:p>
            <a:r>
              <a:rPr lang="en-US" sz="3200" b="1" cap="none" spc="0" dirty="0">
                <a:ln w="0">
                  <a:noFill/>
                </a:ln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Zone C, Column 5, Row 40 </a:t>
            </a:r>
          </a:p>
        </p:txBody>
      </p:sp>
      <p:sp>
        <p:nvSpPr>
          <p:cNvPr id="7" name="Dodecagon 6">
            <a:extLst>
              <a:ext uri="{FF2B5EF4-FFF2-40B4-BE49-F238E27FC236}">
                <a16:creationId xmlns:a16="http://schemas.microsoft.com/office/drawing/2014/main" id="{32D82D94-4029-2007-65F7-EFBEB36B8621}"/>
              </a:ext>
            </a:extLst>
          </p:cNvPr>
          <p:cNvSpPr/>
          <p:nvPr/>
        </p:nvSpPr>
        <p:spPr>
          <a:xfrm>
            <a:off x="8781625" y="4286206"/>
            <a:ext cx="431465" cy="429740"/>
          </a:xfrm>
          <a:prstGeom prst="dodecagon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800" dirty="0">
                <a:solidFill>
                  <a:sysClr val="windowText" lastClr="000000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203242669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18A1B607-7BAE-46D6-8090-545AC7BDD73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{44CAA6D2-73C3-084C-8F3A-B537DB3AE7AC}tf10001124</Template>
  <TotalTime>523</TotalTime>
  <Words>700</Words>
  <Application>Microsoft Macintosh PowerPoint</Application>
  <PresentationFormat>Widescreen</PresentationFormat>
  <Paragraphs>140</Paragraphs>
  <Slides>18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Calibri</vt:lpstr>
      <vt:lpstr>Consolas</vt:lpstr>
      <vt:lpstr>Corbel</vt:lpstr>
      <vt:lpstr>Courier</vt:lpstr>
      <vt:lpstr>Wingdings 2</vt:lpstr>
      <vt:lpstr>Frame</vt:lpstr>
      <vt:lpstr>Intro to Coding with Python– Intro to Python </vt:lpstr>
      <vt:lpstr>Plan for Today</vt:lpstr>
      <vt:lpstr>Variables</vt:lpstr>
      <vt:lpstr>Storage</vt:lpstr>
      <vt:lpstr>Storage</vt:lpstr>
      <vt:lpstr>Storage</vt:lpstr>
      <vt:lpstr>Storage</vt:lpstr>
      <vt:lpstr>Storage</vt:lpstr>
      <vt:lpstr>Storage</vt:lpstr>
      <vt:lpstr>Storage</vt:lpstr>
      <vt:lpstr>Storage</vt:lpstr>
      <vt:lpstr>Storage</vt:lpstr>
      <vt:lpstr>Storage</vt:lpstr>
      <vt:lpstr>Storage</vt:lpstr>
      <vt:lpstr>Core concept: variables</vt:lpstr>
      <vt:lpstr>Core concept: numeric values</vt:lpstr>
      <vt:lpstr>Core concept: strings</vt:lpstr>
      <vt:lpstr>Core concept: print()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for Everyone – Welcome!</dc:title>
  <dc:creator>Mosca, Ab</dc:creator>
  <cp:lastModifiedBy>Mosca, Ab E.</cp:lastModifiedBy>
  <cp:revision>20</cp:revision>
  <dcterms:created xsi:type="dcterms:W3CDTF">2023-08-03T18:49:17Z</dcterms:created>
  <dcterms:modified xsi:type="dcterms:W3CDTF">2024-01-22T13:27:16Z</dcterms:modified>
</cp:coreProperties>
</file>

<file path=docProps/thumbnail.jpeg>
</file>